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3" r:id="rId5"/>
    <p:sldId id="257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76400"/>
            <a:ext cx="103632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9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81000"/>
            <a:ext cx="27432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0264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0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381000"/>
            <a:ext cx="10972800" cy="5715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24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78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14388"/>
            <a:ext cx="57912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814388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481388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3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5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642F94C2-55EC-486B-A6E2-B8C1868990AB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599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37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52424" y="0"/>
            <a:ext cx="11487150" cy="16287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  <a:latin typeface="+mn-lt"/>
              </a:rPr>
              <a:t>Depositional Evolution of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  <a:latin typeface="+mn-lt"/>
              </a:rPr>
              <a:t>Minibasins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  <a:latin typeface="+mn-lt"/>
              </a:rPr>
              <a:t>: Implication from numerical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8601076" y="4040188"/>
            <a:ext cx="3590924" cy="1655762"/>
          </a:xfrm>
        </p:spPr>
        <p:txBody>
          <a:bodyPr/>
          <a:lstStyle/>
          <a:p>
            <a:r>
              <a:rPr lang="en-US" dirty="0"/>
              <a:t>Hang Deng</a:t>
            </a:r>
          </a:p>
          <a:p>
            <a:r>
              <a:rPr lang="en-US" dirty="0"/>
              <a:t>Final project</a:t>
            </a:r>
          </a:p>
          <a:p>
            <a:r>
              <a:rPr lang="en-US" dirty="0"/>
              <a:t>April 27, 2016</a:t>
            </a:r>
          </a:p>
        </p:txBody>
      </p:sp>
    </p:spTree>
    <p:extLst>
      <p:ext uri="{BB962C8B-B14F-4D97-AF65-F5344CB8AC3E}">
        <p14:creationId xmlns:p14="http://schemas.microsoft.com/office/powerpoint/2010/main" val="359771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8763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387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Previous studies emphasized on delineate the basin-scale stratigraphic architecture of salt-withdrawal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. Few studies attempt to analyze how the interplay between basin subsidence and sediment supply generate </a:t>
            </a:r>
            <a:r>
              <a:rPr lang="en-US" dirty="0" err="1">
                <a:latin typeface="Calibri" panose="020F0502020204030204" pitchFamily="34" charset="0"/>
              </a:rPr>
              <a:t>stratal</a:t>
            </a:r>
            <a:r>
              <a:rPr lang="en-US" dirty="0">
                <a:latin typeface="Calibri" panose="020F0502020204030204" pitchFamily="34" charset="0"/>
              </a:rPr>
              <a:t> patterns. Here I present a simplified model to illustrate how different subsidence rates and sediment supply rates generate various </a:t>
            </a:r>
            <a:r>
              <a:rPr lang="en-US" dirty="0" err="1">
                <a:latin typeface="Calibri" panose="020F0502020204030204" pitchFamily="34" charset="0"/>
              </a:rPr>
              <a:t>stratal</a:t>
            </a:r>
            <a:r>
              <a:rPr lang="en-US" dirty="0">
                <a:latin typeface="Calibri" panose="020F0502020204030204" pitchFamily="34" charset="0"/>
              </a:rPr>
              <a:t> patterns (e.g. drape vs axial fills). Such study can be used to compare and contrast with 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 in Gulf of Mexico for a better understanding of stratigraphic evolution of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71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355" y="17791"/>
            <a:ext cx="10515600" cy="751498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+mn-lt"/>
              </a:rPr>
              <a:t>Minibasin</a:t>
            </a:r>
            <a:r>
              <a:rPr lang="en-US" sz="3600" dirty="0">
                <a:latin typeface="+mn-lt"/>
              </a:rPr>
              <a:t> in Gulf of Mexico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" y="769289"/>
            <a:ext cx="6065981" cy="37455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53964" y="3733801"/>
            <a:ext cx="6071362" cy="3057524"/>
            <a:chOff x="1793875" y="858044"/>
            <a:chExt cx="8604250" cy="433308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75" y="858044"/>
              <a:ext cx="8604250" cy="3986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793875" y="4933011"/>
              <a:ext cx="8604250" cy="258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1pPr>
              <a:lvl2pPr marL="4318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2pPr>
              <a:lvl3pPr marL="6477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3pPr>
              <a:lvl4pPr marL="8636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4pPr>
              <a:lvl5pPr marL="10795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9pPr>
            </a:lstStyle>
            <a:p>
              <a:pPr algn="ctr"/>
              <a:r>
                <a:rPr lang="en-GB" altLang="en-US" sz="1200" b="1" dirty="0">
                  <a:latin typeface="Arial" panose="020B0604020202020204" pitchFamily="34" charset="0"/>
                </a:rPr>
                <a:t>Walker Ridge area, Michael R. </a:t>
              </a:r>
              <a:r>
                <a:rPr lang="en-GB" altLang="en-US" sz="1200" b="1" dirty="0" err="1">
                  <a:latin typeface="Arial" panose="020B0604020202020204" pitchFamily="34" charset="0"/>
                </a:rPr>
                <a:t>Hudec</a:t>
              </a:r>
              <a:r>
                <a:rPr lang="en-GB" altLang="en-US" sz="1200" b="1" dirty="0">
                  <a:latin typeface="Arial" panose="020B0604020202020204" pitchFamily="34" charset="0"/>
                </a:rPr>
                <a:t> et al. GSA Bulletin 2009</a:t>
              </a:r>
            </a:p>
          </p:txBody>
        </p:sp>
      </p:grp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120530" y="4607574"/>
            <a:ext cx="592257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 err="1">
                <a:latin typeface="Calibri" panose="020F0502020204030204" pitchFamily="34" charset="0"/>
              </a:rPr>
              <a:t>minibasins</a:t>
            </a:r>
            <a:r>
              <a:rPr lang="en-US" sz="2400" dirty="0">
                <a:latin typeface="Calibri" panose="020F0502020204030204" pitchFamily="34" charset="0"/>
              </a:rPr>
              <a:t> in Gulf of Mexico are small bowl-like, elongate depressions on the shelf and slope. The creation of such basins are explained as sediment loading on salts which drives sediment into sinks on salts.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55" y="771526"/>
            <a:ext cx="3962400" cy="29622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83555" y="1506257"/>
            <a:ext cx="18736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e.g. Auger field, Gulf of Mexico</a:t>
            </a:r>
          </a:p>
          <a:p>
            <a:pPr>
              <a:spcBef>
                <a:spcPct val="50000"/>
              </a:spcBef>
            </a:pPr>
            <a:r>
              <a:rPr lang="en-US" dirty="0"/>
              <a:t>Walker Ridge Area</a:t>
            </a:r>
          </a:p>
        </p:txBody>
      </p:sp>
    </p:spTree>
    <p:extLst>
      <p:ext uri="{BB962C8B-B14F-4D97-AF65-F5344CB8AC3E}">
        <p14:creationId xmlns:p14="http://schemas.microsoft.com/office/powerpoint/2010/main" val="194376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5" y="4972052"/>
            <a:ext cx="6652311" cy="1585912"/>
          </a:xfrm>
        </p:spPr>
        <p:txBody>
          <a:bodyPr/>
          <a:lstStyle/>
          <a:p>
            <a:r>
              <a:rPr lang="en-US" sz="2800" dirty="0"/>
              <a:t>Can we reproduce some of the strata geometry/pattern and analyze what controls led to the specific pattern?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3863" y="971551"/>
            <a:ext cx="5737009" cy="3900487"/>
            <a:chOff x="132367" y="855014"/>
            <a:chExt cx="5470464" cy="365031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7" y="855014"/>
              <a:ext cx="5469482" cy="338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3350" y="4243715"/>
              <a:ext cx="5469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from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Maharaj’s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dissertation,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 Texas at Austin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1498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+mn-lt"/>
              </a:rPr>
              <a:t>Minibasin</a:t>
            </a:r>
            <a:r>
              <a:rPr lang="en-US" sz="3600" dirty="0">
                <a:latin typeface="+mn-lt"/>
              </a:rPr>
              <a:t> Subsidence &amp; sediment supply interplay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72327" y="971551"/>
            <a:ext cx="4833938" cy="4764112"/>
            <a:chOff x="6672327" y="971551"/>
            <a:chExt cx="4833938" cy="47641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2327" y="971551"/>
              <a:ext cx="4833937" cy="450250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72327" y="5474053"/>
              <a:ext cx="483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from Sylvester et al., 2014 AAPG Bulletin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68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4" y="0"/>
            <a:ext cx="1132522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+mn-lt"/>
              </a:rPr>
              <a:t>Minibasin</a:t>
            </a:r>
            <a:r>
              <a:rPr lang="en-US" sz="4800" dirty="0">
                <a:latin typeface="+mn-lt"/>
              </a:rPr>
              <a:t> Subsidence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5326" r="6826"/>
          <a:stretch/>
        </p:blipFill>
        <p:spPr>
          <a:xfrm>
            <a:off x="128815" y="1325563"/>
            <a:ext cx="8787041" cy="4657348"/>
          </a:xfrm>
        </p:spPr>
      </p:pic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Maximum subsidence rate: 1.5m/</a:t>
            </a:r>
            <a:r>
              <a:rPr lang="en-US" sz="2400" dirty="0" err="1"/>
              <a:t>kyrs</a:t>
            </a:r>
            <a:r>
              <a:rPr lang="en-US" sz="2400" dirty="0"/>
              <a:t>, 3m/</a:t>
            </a:r>
            <a:r>
              <a:rPr lang="en-US" sz="2400" dirty="0" err="1"/>
              <a:t>kyrs</a:t>
            </a:r>
            <a:r>
              <a:rPr lang="en-US" sz="2400" dirty="0"/>
              <a:t>, 5 m/</a:t>
            </a:r>
            <a:r>
              <a:rPr lang="en-US" sz="2400" dirty="0" err="1"/>
              <a:t>kyrs</a:t>
            </a:r>
            <a:r>
              <a:rPr lang="en-US" sz="2400" dirty="0"/>
              <a:t>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Maximum subsidence in the center of the </a:t>
            </a:r>
            <a:r>
              <a:rPr lang="en-US" sz="2400" dirty="0" err="1"/>
              <a:t>minibasin</a:t>
            </a:r>
            <a:r>
              <a:rPr lang="en-US" sz="2400" dirty="0"/>
              <a:t> topography.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Subsidence rate decreases towards </a:t>
            </a:r>
            <a:r>
              <a:rPr lang="en-US" sz="2400" dirty="0" err="1"/>
              <a:t>minibasin</a:t>
            </a:r>
            <a:r>
              <a:rPr lang="en-US" sz="2400" dirty="0"/>
              <a:t> edges.</a:t>
            </a:r>
          </a:p>
        </p:txBody>
      </p:sp>
    </p:spTree>
    <p:extLst>
      <p:ext uri="{BB962C8B-B14F-4D97-AF65-F5344CB8AC3E}">
        <p14:creationId xmlns:p14="http://schemas.microsoft.com/office/powerpoint/2010/main" val="383765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23825"/>
            <a:ext cx="10972800" cy="895350"/>
          </a:xfrm>
        </p:spPr>
        <p:txBody>
          <a:bodyPr/>
          <a:lstStyle/>
          <a:p>
            <a:r>
              <a:rPr lang="en-US" dirty="0"/>
              <a:t>Algorithms in the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09700"/>
            <a:ext cx="8386853" cy="4114800"/>
          </a:xfrm>
        </p:spPr>
      </p:pic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Sediment diffusion: </a:t>
            </a:r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Slope updated from depositional surfaces.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1" y="2252662"/>
            <a:ext cx="2857500" cy="1438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53964" y="6609194"/>
            <a:ext cx="6071362" cy="18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pPr algn="ctr"/>
            <a:r>
              <a:rPr lang="en-GB" altLang="en-US" sz="1200" b="1" dirty="0">
                <a:latin typeface="Arial" panose="020B0604020202020204" pitchFamily="34" charset="0"/>
              </a:rPr>
              <a:t>Jordan and Flemings JGR 1991; Jordan and Flemings 1992 Geology</a:t>
            </a:r>
          </a:p>
        </p:txBody>
      </p:sp>
    </p:spTree>
    <p:extLst>
      <p:ext uri="{BB962C8B-B14F-4D97-AF65-F5344CB8AC3E}">
        <p14:creationId xmlns:p14="http://schemas.microsoft.com/office/powerpoint/2010/main" val="59794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190925"/>
            <a:ext cx="8173386" cy="546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76201"/>
            <a:ext cx="10972800" cy="819150"/>
          </a:xfrm>
        </p:spPr>
        <p:txBody>
          <a:bodyPr/>
          <a:lstStyle/>
          <a:p>
            <a:r>
              <a:rPr lang="en-US" sz="3200" dirty="0"/>
              <a:t>High sediment supply, high subsidence rate, step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4899977"/>
            <a:ext cx="3578900" cy="1755898"/>
          </a:xfrm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1990727" y="1638300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2143127" y="1857375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2043115" y="2114551"/>
            <a:ext cx="261936" cy="30450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2002634" y="2180926"/>
            <a:ext cx="171449" cy="238125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15225" y="1638300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2043114" y="1752600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515225" y="1752600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429500" y="1857375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7439024" y="2171401"/>
            <a:ext cx="152401" cy="266699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7515225" y="2228253"/>
            <a:ext cx="111920" cy="209847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Step function in sediment yield: Zero in the first half of running time.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Parabolic erosion rate</a:t>
            </a:r>
          </a:p>
        </p:txBody>
      </p:sp>
    </p:spTree>
    <p:extLst>
      <p:ext uri="{BB962C8B-B14F-4D97-AF65-F5344CB8AC3E}">
        <p14:creationId xmlns:p14="http://schemas.microsoft.com/office/powerpoint/2010/main" val="206331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10972800" cy="819129"/>
          </a:xfrm>
        </p:spPr>
        <p:txBody>
          <a:bodyPr/>
          <a:lstStyle/>
          <a:p>
            <a:r>
              <a:rPr lang="en-US" sz="3200" dirty="0"/>
              <a:t>Two adjacent “ponds” with different subsidence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952479"/>
            <a:ext cx="7496175" cy="56221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9" y="3976087"/>
            <a:ext cx="3464700" cy="25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93645" y="222323"/>
            <a:ext cx="7771190" cy="526370"/>
          </a:xfrm>
        </p:spPr>
        <p:txBody>
          <a:bodyPr>
            <a:noAutofit/>
          </a:bodyPr>
          <a:lstStyle/>
          <a:p>
            <a:r>
              <a:rPr lang="en-US" sz="2800" dirty="0"/>
              <a:t>Where do we go from here?</a:t>
            </a:r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23.2.</a:t>
            </a:r>
            <a:fld id="{81F2A24A-8403-44F9-8350-41338ACFF0C2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709639" name="Picture 7" descr="BasinA_000100_OFLPONLPOFLPf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23491" r="3862" b="3636"/>
          <a:stretch>
            <a:fillRect/>
          </a:stretch>
        </p:blipFill>
        <p:spPr bwMode="auto">
          <a:xfrm>
            <a:off x="2028977" y="2075091"/>
            <a:ext cx="6434667" cy="43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645" name="Line 13"/>
          <p:cNvSpPr>
            <a:spLocks noChangeShapeType="1"/>
          </p:cNvSpPr>
          <p:nvPr/>
        </p:nvSpPr>
        <p:spPr bwMode="auto">
          <a:xfrm flipH="1">
            <a:off x="7898191" y="5648667"/>
            <a:ext cx="10584" cy="744991"/>
          </a:xfrm>
          <a:prstGeom prst="line">
            <a:avLst/>
          </a:prstGeom>
          <a:noFill/>
          <a:ln w="38100">
            <a:solidFill>
              <a:srgbClr val="FFCC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67" name="Text Box 35"/>
          <p:cNvSpPr txBox="1">
            <a:spLocks noChangeArrowheads="1"/>
          </p:cNvSpPr>
          <p:nvPr/>
        </p:nvSpPr>
        <p:spPr bwMode="auto">
          <a:xfrm>
            <a:off x="2050143" y="6143626"/>
            <a:ext cx="2898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Courtesy of Veritas Marine Surveys, Houston, Texas.</a:t>
            </a:r>
          </a:p>
        </p:txBody>
      </p:sp>
      <p:sp>
        <p:nvSpPr>
          <p:cNvPr id="709673" name="Freeform 41"/>
          <p:cNvSpPr>
            <a:spLocks/>
          </p:cNvSpPr>
          <p:nvPr/>
        </p:nvSpPr>
        <p:spPr bwMode="auto">
          <a:xfrm>
            <a:off x="3492500" y="4102555"/>
            <a:ext cx="2476500" cy="2299607"/>
          </a:xfrm>
          <a:custGeom>
            <a:avLst/>
            <a:gdLst>
              <a:gd name="T0" fmla="*/ 0 w 1638"/>
              <a:gd name="T1" fmla="*/ 0 h 1352"/>
              <a:gd name="T2" fmla="*/ 186 w 1638"/>
              <a:gd name="T3" fmla="*/ 126 h 1352"/>
              <a:gd name="T4" fmla="*/ 426 w 1638"/>
              <a:gd name="T5" fmla="*/ 306 h 1352"/>
              <a:gd name="T6" fmla="*/ 564 w 1638"/>
              <a:gd name="T7" fmla="*/ 516 h 1352"/>
              <a:gd name="T8" fmla="*/ 774 w 1638"/>
              <a:gd name="T9" fmla="*/ 762 h 1352"/>
              <a:gd name="T10" fmla="*/ 1020 w 1638"/>
              <a:gd name="T11" fmla="*/ 1056 h 1352"/>
              <a:gd name="T12" fmla="*/ 1248 w 1638"/>
              <a:gd name="T13" fmla="*/ 1230 h 1352"/>
              <a:gd name="T14" fmla="*/ 1494 w 1638"/>
              <a:gd name="T15" fmla="*/ 1332 h 1352"/>
              <a:gd name="T16" fmla="*/ 1638 w 1638"/>
              <a:gd name="T17" fmla="*/ 1350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8" h="1352">
                <a:moveTo>
                  <a:pt x="0" y="0"/>
                </a:moveTo>
                <a:cubicBezTo>
                  <a:pt x="57" y="37"/>
                  <a:pt x="115" y="75"/>
                  <a:pt x="186" y="126"/>
                </a:cubicBezTo>
                <a:cubicBezTo>
                  <a:pt x="257" y="177"/>
                  <a:pt x="363" y="241"/>
                  <a:pt x="426" y="306"/>
                </a:cubicBezTo>
                <a:cubicBezTo>
                  <a:pt x="489" y="371"/>
                  <a:pt x="506" y="440"/>
                  <a:pt x="564" y="516"/>
                </a:cubicBezTo>
                <a:cubicBezTo>
                  <a:pt x="622" y="592"/>
                  <a:pt x="698" y="672"/>
                  <a:pt x="774" y="762"/>
                </a:cubicBezTo>
                <a:cubicBezTo>
                  <a:pt x="850" y="852"/>
                  <a:pt x="941" y="978"/>
                  <a:pt x="1020" y="1056"/>
                </a:cubicBezTo>
                <a:cubicBezTo>
                  <a:pt x="1099" y="1134"/>
                  <a:pt x="1169" y="1184"/>
                  <a:pt x="1248" y="1230"/>
                </a:cubicBezTo>
                <a:cubicBezTo>
                  <a:pt x="1327" y="1276"/>
                  <a:pt x="1429" y="1312"/>
                  <a:pt x="1494" y="1332"/>
                </a:cubicBezTo>
                <a:cubicBezTo>
                  <a:pt x="1559" y="1352"/>
                  <a:pt x="1598" y="1351"/>
                  <a:pt x="1638" y="135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74" name="Freeform 42"/>
          <p:cNvSpPr>
            <a:spLocks/>
          </p:cNvSpPr>
          <p:nvPr/>
        </p:nvSpPr>
        <p:spPr bwMode="auto">
          <a:xfrm>
            <a:off x="7792358" y="5939519"/>
            <a:ext cx="698500" cy="438830"/>
          </a:xfrm>
          <a:custGeom>
            <a:avLst/>
            <a:gdLst>
              <a:gd name="T0" fmla="*/ 0 w 462"/>
              <a:gd name="T1" fmla="*/ 258 h 258"/>
              <a:gd name="T2" fmla="*/ 180 w 462"/>
              <a:gd name="T3" fmla="*/ 168 h 258"/>
              <a:gd name="T4" fmla="*/ 378 w 462"/>
              <a:gd name="T5" fmla="*/ 54 h 258"/>
              <a:gd name="T6" fmla="*/ 462 w 462"/>
              <a:gd name="T7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2" h="258">
                <a:moveTo>
                  <a:pt x="0" y="258"/>
                </a:moveTo>
                <a:cubicBezTo>
                  <a:pt x="58" y="230"/>
                  <a:pt x="117" y="202"/>
                  <a:pt x="180" y="168"/>
                </a:cubicBezTo>
                <a:cubicBezTo>
                  <a:pt x="243" y="134"/>
                  <a:pt x="331" y="82"/>
                  <a:pt x="378" y="54"/>
                </a:cubicBezTo>
                <a:cubicBezTo>
                  <a:pt x="425" y="26"/>
                  <a:pt x="443" y="13"/>
                  <a:pt x="46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75" name="Text Box 43"/>
          <p:cNvSpPr txBox="1">
            <a:spLocks noChangeArrowheads="1"/>
          </p:cNvSpPr>
          <p:nvPr/>
        </p:nvSpPr>
        <p:spPr bwMode="auto">
          <a:xfrm>
            <a:off x="5929691" y="5920810"/>
            <a:ext cx="19065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/>
              <a:t>Axial Fill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06300" y="1021052"/>
            <a:ext cx="8443987" cy="4777530"/>
            <a:chOff x="2006300" y="1021052"/>
            <a:chExt cx="8443987" cy="4777530"/>
          </a:xfrm>
        </p:grpSpPr>
        <p:sp>
          <p:nvSpPr>
            <p:cNvPr id="709640" name="Line 8"/>
            <p:cNvSpPr>
              <a:spLocks noChangeShapeType="1"/>
            </p:cNvSpPr>
            <p:nvPr/>
          </p:nvSpPr>
          <p:spPr bwMode="auto">
            <a:xfrm>
              <a:off x="7255632" y="2648292"/>
              <a:ext cx="18143" cy="1323295"/>
            </a:xfrm>
            <a:prstGeom prst="line">
              <a:avLst/>
            </a:prstGeom>
            <a:noFill/>
            <a:ln w="38100">
              <a:solidFill>
                <a:srgbClr val="FFCC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1" name="Text Box 9"/>
            <p:cNvSpPr txBox="1">
              <a:spLocks noChangeArrowheads="1"/>
            </p:cNvSpPr>
            <p:nvPr/>
          </p:nvSpPr>
          <p:spPr bwMode="auto">
            <a:xfrm>
              <a:off x="7517191" y="2294505"/>
              <a:ext cx="6395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SF</a:t>
              </a:r>
            </a:p>
          </p:txBody>
        </p:sp>
        <p:sp>
          <p:nvSpPr>
            <p:cNvPr id="709642" name="Text Box 10"/>
            <p:cNvSpPr txBox="1">
              <a:spLocks noChangeArrowheads="1"/>
            </p:cNvSpPr>
            <p:nvPr/>
          </p:nvSpPr>
          <p:spPr bwMode="auto">
            <a:xfrm>
              <a:off x="7240513" y="3740264"/>
              <a:ext cx="5699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100</a:t>
              </a:r>
            </a:p>
          </p:txBody>
        </p:sp>
        <p:sp>
          <p:nvSpPr>
            <p:cNvPr id="709643" name="Freeform 11"/>
            <p:cNvSpPr>
              <a:spLocks/>
            </p:cNvSpPr>
            <p:nvPr/>
          </p:nvSpPr>
          <p:spPr bwMode="auto">
            <a:xfrm>
              <a:off x="2151441" y="2558144"/>
              <a:ext cx="6256262" cy="736487"/>
            </a:xfrm>
            <a:custGeom>
              <a:avLst/>
              <a:gdLst>
                <a:gd name="T0" fmla="*/ 0 w 4690"/>
                <a:gd name="T1" fmla="*/ 0 h 481"/>
                <a:gd name="T2" fmla="*/ 308 w 4690"/>
                <a:gd name="T3" fmla="*/ 44 h 481"/>
                <a:gd name="T4" fmla="*/ 471 w 4690"/>
                <a:gd name="T5" fmla="*/ 82 h 481"/>
                <a:gd name="T6" fmla="*/ 783 w 4690"/>
                <a:gd name="T7" fmla="*/ 125 h 481"/>
                <a:gd name="T8" fmla="*/ 1080 w 4690"/>
                <a:gd name="T9" fmla="*/ 178 h 481"/>
                <a:gd name="T10" fmla="*/ 1373 w 4690"/>
                <a:gd name="T11" fmla="*/ 226 h 481"/>
                <a:gd name="T12" fmla="*/ 1661 w 4690"/>
                <a:gd name="T13" fmla="*/ 279 h 481"/>
                <a:gd name="T14" fmla="*/ 2074 w 4690"/>
                <a:gd name="T15" fmla="*/ 356 h 481"/>
                <a:gd name="T16" fmla="*/ 2492 w 4690"/>
                <a:gd name="T17" fmla="*/ 432 h 481"/>
                <a:gd name="T18" fmla="*/ 2861 w 4690"/>
                <a:gd name="T19" fmla="*/ 461 h 481"/>
                <a:gd name="T20" fmla="*/ 3164 w 4690"/>
                <a:gd name="T21" fmla="*/ 471 h 481"/>
                <a:gd name="T22" fmla="*/ 3471 w 4690"/>
                <a:gd name="T23" fmla="*/ 476 h 481"/>
                <a:gd name="T24" fmla="*/ 3855 w 4690"/>
                <a:gd name="T25" fmla="*/ 480 h 481"/>
                <a:gd name="T26" fmla="*/ 4176 w 4690"/>
                <a:gd name="T27" fmla="*/ 471 h 481"/>
                <a:gd name="T28" fmla="*/ 4522 w 4690"/>
                <a:gd name="T29" fmla="*/ 442 h 481"/>
                <a:gd name="T30" fmla="*/ 4690 w 4690"/>
                <a:gd name="T31" fmla="*/ 42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0" h="481">
                  <a:moveTo>
                    <a:pt x="0" y="0"/>
                  </a:moveTo>
                  <a:cubicBezTo>
                    <a:pt x="51" y="8"/>
                    <a:pt x="230" y="30"/>
                    <a:pt x="308" y="44"/>
                  </a:cubicBezTo>
                  <a:cubicBezTo>
                    <a:pt x="386" y="58"/>
                    <a:pt x="392" y="69"/>
                    <a:pt x="471" y="82"/>
                  </a:cubicBezTo>
                  <a:cubicBezTo>
                    <a:pt x="550" y="95"/>
                    <a:pt x="682" y="109"/>
                    <a:pt x="783" y="125"/>
                  </a:cubicBezTo>
                  <a:cubicBezTo>
                    <a:pt x="884" y="141"/>
                    <a:pt x="982" y="161"/>
                    <a:pt x="1080" y="178"/>
                  </a:cubicBezTo>
                  <a:cubicBezTo>
                    <a:pt x="1178" y="195"/>
                    <a:pt x="1276" y="209"/>
                    <a:pt x="1373" y="226"/>
                  </a:cubicBezTo>
                  <a:cubicBezTo>
                    <a:pt x="1470" y="243"/>
                    <a:pt x="1544" y="257"/>
                    <a:pt x="1661" y="279"/>
                  </a:cubicBezTo>
                  <a:cubicBezTo>
                    <a:pt x="1778" y="301"/>
                    <a:pt x="1936" y="331"/>
                    <a:pt x="2074" y="356"/>
                  </a:cubicBezTo>
                  <a:cubicBezTo>
                    <a:pt x="2212" y="381"/>
                    <a:pt x="2361" y="415"/>
                    <a:pt x="2492" y="432"/>
                  </a:cubicBezTo>
                  <a:cubicBezTo>
                    <a:pt x="2623" y="449"/>
                    <a:pt x="2749" y="455"/>
                    <a:pt x="2861" y="461"/>
                  </a:cubicBezTo>
                  <a:cubicBezTo>
                    <a:pt x="2973" y="467"/>
                    <a:pt x="3062" y="468"/>
                    <a:pt x="3164" y="471"/>
                  </a:cubicBezTo>
                  <a:cubicBezTo>
                    <a:pt x="3266" y="474"/>
                    <a:pt x="3356" y="475"/>
                    <a:pt x="3471" y="476"/>
                  </a:cubicBezTo>
                  <a:cubicBezTo>
                    <a:pt x="3586" y="477"/>
                    <a:pt x="3738" y="481"/>
                    <a:pt x="3855" y="480"/>
                  </a:cubicBezTo>
                  <a:cubicBezTo>
                    <a:pt x="3972" y="479"/>
                    <a:pt x="4065" y="477"/>
                    <a:pt x="4176" y="471"/>
                  </a:cubicBezTo>
                  <a:cubicBezTo>
                    <a:pt x="4287" y="465"/>
                    <a:pt x="4436" y="450"/>
                    <a:pt x="4522" y="442"/>
                  </a:cubicBezTo>
                  <a:cubicBezTo>
                    <a:pt x="4608" y="434"/>
                    <a:pt x="4649" y="428"/>
                    <a:pt x="4690" y="42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4" name="Line 12"/>
            <p:cNvSpPr>
              <a:spLocks noChangeShapeType="1"/>
            </p:cNvSpPr>
            <p:nvPr/>
          </p:nvSpPr>
          <p:spPr bwMode="auto">
            <a:xfrm flipH="1">
              <a:off x="7282846" y="4116162"/>
              <a:ext cx="3024" cy="1665175"/>
            </a:xfrm>
            <a:prstGeom prst="line">
              <a:avLst/>
            </a:prstGeom>
            <a:noFill/>
            <a:ln w="38100">
              <a:solidFill>
                <a:srgbClr val="FFCC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6" name="Text Box 14"/>
            <p:cNvSpPr txBox="1">
              <a:spLocks noChangeArrowheads="1"/>
            </p:cNvSpPr>
            <p:nvPr/>
          </p:nvSpPr>
          <p:spPr bwMode="auto">
            <a:xfrm>
              <a:off x="7326691" y="5429250"/>
              <a:ext cx="5699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200</a:t>
              </a:r>
            </a:p>
          </p:txBody>
        </p:sp>
        <p:sp>
          <p:nvSpPr>
            <p:cNvPr id="709647" name="Text Box 15"/>
            <p:cNvSpPr txBox="1">
              <a:spLocks noChangeArrowheads="1"/>
            </p:cNvSpPr>
            <p:nvPr/>
          </p:nvSpPr>
          <p:spPr bwMode="auto">
            <a:xfrm>
              <a:off x="5678715" y="5349308"/>
              <a:ext cx="23328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Mass Transport</a:t>
              </a:r>
            </a:p>
          </p:txBody>
        </p:sp>
        <p:sp>
          <p:nvSpPr>
            <p:cNvPr id="709648" name="Oval 16"/>
            <p:cNvSpPr>
              <a:spLocks noChangeArrowheads="1"/>
            </p:cNvSpPr>
            <p:nvPr/>
          </p:nvSpPr>
          <p:spPr bwMode="auto">
            <a:xfrm>
              <a:off x="3258157" y="3643314"/>
              <a:ext cx="746881" cy="87425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49" name="Text Box 17"/>
            <p:cNvSpPr txBox="1">
              <a:spLocks noChangeArrowheads="1"/>
            </p:cNvSpPr>
            <p:nvPr/>
          </p:nvSpPr>
          <p:spPr bwMode="auto">
            <a:xfrm>
              <a:off x="2006300" y="3929063"/>
              <a:ext cx="1478643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200"/>
                <a:t>Margin Flank Slumps</a:t>
              </a:r>
            </a:p>
          </p:txBody>
        </p:sp>
        <p:sp>
          <p:nvSpPr>
            <p:cNvPr id="709650" name="Text Box 18"/>
            <p:cNvSpPr txBox="1">
              <a:spLocks noChangeArrowheads="1"/>
            </p:cNvSpPr>
            <p:nvPr/>
          </p:nvSpPr>
          <p:spPr bwMode="auto">
            <a:xfrm>
              <a:off x="5660572" y="4187599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709651" name="AutoShape 19"/>
            <p:cNvSpPr>
              <a:spLocks noChangeArrowheads="1"/>
            </p:cNvSpPr>
            <p:nvPr/>
          </p:nvSpPr>
          <p:spPr bwMode="auto">
            <a:xfrm rot="-3401598">
              <a:off x="4805591" y="4219726"/>
              <a:ext cx="149679" cy="377976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2" name="AutoShape 20"/>
            <p:cNvSpPr>
              <a:spLocks noChangeArrowheads="1"/>
            </p:cNvSpPr>
            <p:nvPr/>
          </p:nvSpPr>
          <p:spPr bwMode="auto">
            <a:xfrm rot="14431287" flipV="1">
              <a:off x="8034452" y="4399832"/>
              <a:ext cx="146277" cy="388560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3" name="Rectangle 21"/>
            <p:cNvSpPr>
              <a:spLocks noChangeArrowheads="1"/>
            </p:cNvSpPr>
            <p:nvPr/>
          </p:nvSpPr>
          <p:spPr bwMode="auto">
            <a:xfrm rot="-1041755">
              <a:off x="7949597" y="4196104"/>
              <a:ext cx="343203" cy="986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4" name="Rectangle 22"/>
            <p:cNvSpPr>
              <a:spLocks noChangeArrowheads="1"/>
            </p:cNvSpPr>
            <p:nvPr/>
          </p:nvSpPr>
          <p:spPr bwMode="auto">
            <a:xfrm rot="1624031">
              <a:off x="4201584" y="3815104"/>
              <a:ext cx="347738" cy="1088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5" name="AutoShape 23"/>
            <p:cNvSpPr>
              <a:spLocks noChangeArrowheads="1"/>
            </p:cNvSpPr>
            <p:nvPr/>
          </p:nvSpPr>
          <p:spPr bwMode="auto">
            <a:xfrm rot="-4100999">
              <a:off x="4964245" y="3390353"/>
              <a:ext cx="137772" cy="374952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6" name="AutoShape 24"/>
            <p:cNvSpPr>
              <a:spLocks noChangeArrowheads="1"/>
            </p:cNvSpPr>
            <p:nvPr/>
          </p:nvSpPr>
          <p:spPr bwMode="auto">
            <a:xfrm rot="14961654" flipV="1">
              <a:off x="7979362" y="3439302"/>
              <a:ext cx="144576" cy="382511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7" name="AutoShape 25"/>
            <p:cNvSpPr>
              <a:spLocks noChangeArrowheads="1"/>
            </p:cNvSpPr>
            <p:nvPr/>
          </p:nvSpPr>
          <p:spPr bwMode="auto">
            <a:xfrm rot="-4100999">
              <a:off x="4226436" y="3021259"/>
              <a:ext cx="137773" cy="374952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8" name="AutoShape 26"/>
            <p:cNvSpPr>
              <a:spLocks noChangeArrowheads="1"/>
            </p:cNvSpPr>
            <p:nvPr/>
          </p:nvSpPr>
          <p:spPr bwMode="auto">
            <a:xfrm rot="-3401598">
              <a:off x="5433031" y="5338914"/>
              <a:ext cx="149679" cy="377976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9" name="Rectangle 27"/>
            <p:cNvSpPr>
              <a:spLocks noChangeArrowheads="1"/>
            </p:cNvSpPr>
            <p:nvPr/>
          </p:nvSpPr>
          <p:spPr bwMode="auto">
            <a:xfrm rot="1624031">
              <a:off x="4819953" y="4876461"/>
              <a:ext cx="347738" cy="1088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60" name="Rectangle 28"/>
            <p:cNvSpPr>
              <a:spLocks noChangeArrowheads="1"/>
            </p:cNvSpPr>
            <p:nvPr/>
          </p:nvSpPr>
          <p:spPr bwMode="auto">
            <a:xfrm rot="738581">
              <a:off x="3460751" y="2495210"/>
              <a:ext cx="346226" cy="952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61" name="Text Box 29"/>
            <p:cNvSpPr txBox="1">
              <a:spLocks noChangeArrowheads="1"/>
            </p:cNvSpPr>
            <p:nvPr/>
          </p:nvSpPr>
          <p:spPr bwMode="auto">
            <a:xfrm>
              <a:off x="5119310" y="2590462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709662" name="Text Box 30"/>
            <p:cNvSpPr txBox="1">
              <a:spLocks noChangeArrowheads="1"/>
            </p:cNvSpPr>
            <p:nvPr/>
          </p:nvSpPr>
          <p:spPr bwMode="auto">
            <a:xfrm>
              <a:off x="5748262" y="4645140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Axial Fill</a:t>
              </a:r>
            </a:p>
          </p:txBody>
        </p:sp>
        <p:sp>
          <p:nvSpPr>
            <p:cNvPr id="709663" name="Text Box 31"/>
            <p:cNvSpPr txBox="1">
              <a:spLocks noChangeArrowheads="1"/>
            </p:cNvSpPr>
            <p:nvPr/>
          </p:nvSpPr>
          <p:spPr bwMode="auto">
            <a:xfrm>
              <a:off x="5597072" y="3354162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Axial Fill</a:t>
              </a:r>
            </a:p>
          </p:txBody>
        </p:sp>
        <p:sp>
          <p:nvSpPr>
            <p:cNvPr id="709665" name="Text Box 33"/>
            <p:cNvSpPr txBox="1">
              <a:spLocks noChangeArrowheads="1"/>
            </p:cNvSpPr>
            <p:nvPr/>
          </p:nvSpPr>
          <p:spPr bwMode="auto">
            <a:xfrm>
              <a:off x="8563430" y="2061483"/>
              <a:ext cx="1886857" cy="327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Drape fill: periods of low relief.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Axial fill: periods of high relief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Mass Transport: reflecting active uplifts.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Incision: dominance of bypass of basin</a:t>
              </a:r>
            </a:p>
          </p:txBody>
        </p:sp>
        <p:sp>
          <p:nvSpPr>
            <p:cNvPr id="709668" name="Freeform 36"/>
            <p:cNvSpPr>
              <a:spLocks/>
            </p:cNvSpPr>
            <p:nvPr/>
          </p:nvSpPr>
          <p:spPr bwMode="auto">
            <a:xfrm>
              <a:off x="2095501" y="2979964"/>
              <a:ext cx="6368143" cy="1680482"/>
            </a:xfrm>
            <a:custGeom>
              <a:avLst/>
              <a:gdLst>
                <a:gd name="T0" fmla="*/ 0 w 4212"/>
                <a:gd name="T1" fmla="*/ 0 h 988"/>
                <a:gd name="T2" fmla="*/ 372 w 4212"/>
                <a:gd name="T3" fmla="*/ 90 h 988"/>
                <a:gd name="T4" fmla="*/ 636 w 4212"/>
                <a:gd name="T5" fmla="*/ 192 h 988"/>
                <a:gd name="T6" fmla="*/ 996 w 4212"/>
                <a:gd name="T7" fmla="*/ 348 h 988"/>
                <a:gd name="T8" fmla="*/ 1296 w 4212"/>
                <a:gd name="T9" fmla="*/ 504 h 988"/>
                <a:gd name="T10" fmla="*/ 1584 w 4212"/>
                <a:gd name="T11" fmla="*/ 666 h 988"/>
                <a:gd name="T12" fmla="*/ 1776 w 4212"/>
                <a:gd name="T13" fmla="*/ 762 h 988"/>
                <a:gd name="T14" fmla="*/ 2010 w 4212"/>
                <a:gd name="T15" fmla="*/ 852 h 988"/>
                <a:gd name="T16" fmla="*/ 2350 w 4212"/>
                <a:gd name="T17" fmla="*/ 945 h 988"/>
                <a:gd name="T18" fmla="*/ 2675 w 4212"/>
                <a:gd name="T19" fmla="*/ 971 h 988"/>
                <a:gd name="T20" fmla="*/ 2943 w 4212"/>
                <a:gd name="T21" fmla="*/ 980 h 988"/>
                <a:gd name="T22" fmla="*/ 3213 w 4212"/>
                <a:gd name="T23" fmla="*/ 984 h 988"/>
                <a:gd name="T24" fmla="*/ 3552 w 4212"/>
                <a:gd name="T25" fmla="*/ 954 h 988"/>
                <a:gd name="T26" fmla="*/ 3828 w 4212"/>
                <a:gd name="T27" fmla="*/ 894 h 988"/>
                <a:gd name="T28" fmla="*/ 4086 w 4212"/>
                <a:gd name="T29" fmla="*/ 822 h 988"/>
                <a:gd name="T30" fmla="*/ 4212 w 4212"/>
                <a:gd name="T31" fmla="*/ 768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2" h="988">
                  <a:moveTo>
                    <a:pt x="0" y="0"/>
                  </a:moveTo>
                  <a:cubicBezTo>
                    <a:pt x="62" y="15"/>
                    <a:pt x="266" y="58"/>
                    <a:pt x="372" y="90"/>
                  </a:cubicBezTo>
                  <a:cubicBezTo>
                    <a:pt x="478" y="122"/>
                    <a:pt x="532" y="149"/>
                    <a:pt x="636" y="192"/>
                  </a:cubicBezTo>
                  <a:cubicBezTo>
                    <a:pt x="740" y="235"/>
                    <a:pt x="886" y="296"/>
                    <a:pt x="996" y="348"/>
                  </a:cubicBezTo>
                  <a:cubicBezTo>
                    <a:pt x="1106" y="400"/>
                    <a:pt x="1198" y="451"/>
                    <a:pt x="1296" y="504"/>
                  </a:cubicBezTo>
                  <a:cubicBezTo>
                    <a:pt x="1394" y="557"/>
                    <a:pt x="1504" y="623"/>
                    <a:pt x="1584" y="666"/>
                  </a:cubicBezTo>
                  <a:cubicBezTo>
                    <a:pt x="1664" y="709"/>
                    <a:pt x="1705" y="731"/>
                    <a:pt x="1776" y="762"/>
                  </a:cubicBezTo>
                  <a:cubicBezTo>
                    <a:pt x="1847" y="793"/>
                    <a:pt x="1914" y="822"/>
                    <a:pt x="2010" y="852"/>
                  </a:cubicBezTo>
                  <a:cubicBezTo>
                    <a:pt x="2106" y="882"/>
                    <a:pt x="2239" y="925"/>
                    <a:pt x="2350" y="945"/>
                  </a:cubicBezTo>
                  <a:cubicBezTo>
                    <a:pt x="2461" y="965"/>
                    <a:pt x="2576" y="966"/>
                    <a:pt x="2675" y="971"/>
                  </a:cubicBezTo>
                  <a:cubicBezTo>
                    <a:pt x="2774" y="976"/>
                    <a:pt x="2853" y="977"/>
                    <a:pt x="2943" y="980"/>
                  </a:cubicBezTo>
                  <a:cubicBezTo>
                    <a:pt x="3033" y="983"/>
                    <a:pt x="3112" y="988"/>
                    <a:pt x="3213" y="984"/>
                  </a:cubicBezTo>
                  <a:cubicBezTo>
                    <a:pt x="3314" y="980"/>
                    <a:pt x="3450" y="969"/>
                    <a:pt x="3552" y="954"/>
                  </a:cubicBezTo>
                  <a:cubicBezTo>
                    <a:pt x="3654" y="939"/>
                    <a:pt x="3739" y="916"/>
                    <a:pt x="3828" y="894"/>
                  </a:cubicBezTo>
                  <a:cubicBezTo>
                    <a:pt x="3917" y="872"/>
                    <a:pt x="4022" y="843"/>
                    <a:pt x="4086" y="822"/>
                  </a:cubicBezTo>
                  <a:cubicBezTo>
                    <a:pt x="4150" y="801"/>
                    <a:pt x="4186" y="779"/>
                    <a:pt x="4212" y="7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0" name="Freeform 38"/>
            <p:cNvSpPr>
              <a:spLocks/>
            </p:cNvSpPr>
            <p:nvPr/>
          </p:nvSpPr>
          <p:spPr bwMode="auto">
            <a:xfrm>
              <a:off x="2041072" y="3558268"/>
              <a:ext cx="6440714" cy="2223068"/>
            </a:xfrm>
            <a:custGeom>
              <a:avLst/>
              <a:gdLst>
                <a:gd name="T0" fmla="*/ 4260 w 4260"/>
                <a:gd name="T1" fmla="*/ 1058 h 1307"/>
                <a:gd name="T2" fmla="*/ 4080 w 4260"/>
                <a:gd name="T3" fmla="*/ 1136 h 1307"/>
                <a:gd name="T4" fmla="*/ 3828 w 4260"/>
                <a:gd name="T5" fmla="*/ 1220 h 1307"/>
                <a:gd name="T6" fmla="*/ 3582 w 4260"/>
                <a:gd name="T7" fmla="*/ 1268 h 1307"/>
                <a:gd name="T8" fmla="*/ 3282 w 4260"/>
                <a:gd name="T9" fmla="*/ 1304 h 1307"/>
                <a:gd name="T10" fmla="*/ 2844 w 4260"/>
                <a:gd name="T11" fmla="*/ 1286 h 1307"/>
                <a:gd name="T12" fmla="*/ 2562 w 4260"/>
                <a:gd name="T13" fmla="*/ 1256 h 1307"/>
                <a:gd name="T14" fmla="*/ 2292 w 4260"/>
                <a:gd name="T15" fmla="*/ 1172 h 1307"/>
                <a:gd name="T16" fmla="*/ 2124 w 4260"/>
                <a:gd name="T17" fmla="*/ 1100 h 1307"/>
                <a:gd name="T18" fmla="*/ 1890 w 4260"/>
                <a:gd name="T19" fmla="*/ 956 h 1307"/>
                <a:gd name="T20" fmla="*/ 1668 w 4260"/>
                <a:gd name="T21" fmla="*/ 782 h 1307"/>
                <a:gd name="T22" fmla="*/ 1542 w 4260"/>
                <a:gd name="T23" fmla="*/ 650 h 1307"/>
                <a:gd name="T24" fmla="*/ 1398 w 4260"/>
                <a:gd name="T25" fmla="*/ 536 h 1307"/>
                <a:gd name="T26" fmla="*/ 1218 w 4260"/>
                <a:gd name="T27" fmla="*/ 410 h 1307"/>
                <a:gd name="T28" fmla="*/ 1050 w 4260"/>
                <a:gd name="T29" fmla="*/ 278 h 1307"/>
                <a:gd name="T30" fmla="*/ 798 w 4260"/>
                <a:gd name="T31" fmla="*/ 158 h 1307"/>
                <a:gd name="T32" fmla="*/ 522 w 4260"/>
                <a:gd name="T33" fmla="*/ 50 h 1307"/>
                <a:gd name="T34" fmla="*/ 288 w 4260"/>
                <a:gd name="T35" fmla="*/ 14 h 1307"/>
                <a:gd name="T36" fmla="*/ 150 w 4260"/>
                <a:gd name="T37" fmla="*/ 2 h 1307"/>
                <a:gd name="T38" fmla="*/ 0 w 4260"/>
                <a:gd name="T39" fmla="*/ 2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60" h="1307">
                  <a:moveTo>
                    <a:pt x="4260" y="1058"/>
                  </a:moveTo>
                  <a:cubicBezTo>
                    <a:pt x="4206" y="1083"/>
                    <a:pt x="4152" y="1109"/>
                    <a:pt x="4080" y="1136"/>
                  </a:cubicBezTo>
                  <a:cubicBezTo>
                    <a:pt x="4008" y="1163"/>
                    <a:pt x="3911" y="1198"/>
                    <a:pt x="3828" y="1220"/>
                  </a:cubicBezTo>
                  <a:cubicBezTo>
                    <a:pt x="3745" y="1242"/>
                    <a:pt x="3673" y="1254"/>
                    <a:pt x="3582" y="1268"/>
                  </a:cubicBezTo>
                  <a:cubicBezTo>
                    <a:pt x="3491" y="1282"/>
                    <a:pt x="3405" y="1301"/>
                    <a:pt x="3282" y="1304"/>
                  </a:cubicBezTo>
                  <a:cubicBezTo>
                    <a:pt x="3159" y="1307"/>
                    <a:pt x="2964" y="1294"/>
                    <a:pt x="2844" y="1286"/>
                  </a:cubicBezTo>
                  <a:cubicBezTo>
                    <a:pt x="2724" y="1278"/>
                    <a:pt x="2654" y="1275"/>
                    <a:pt x="2562" y="1256"/>
                  </a:cubicBezTo>
                  <a:cubicBezTo>
                    <a:pt x="2470" y="1237"/>
                    <a:pt x="2365" y="1198"/>
                    <a:pt x="2292" y="1172"/>
                  </a:cubicBezTo>
                  <a:cubicBezTo>
                    <a:pt x="2219" y="1146"/>
                    <a:pt x="2191" y="1136"/>
                    <a:pt x="2124" y="1100"/>
                  </a:cubicBezTo>
                  <a:cubicBezTo>
                    <a:pt x="2057" y="1064"/>
                    <a:pt x="1966" y="1009"/>
                    <a:pt x="1890" y="956"/>
                  </a:cubicBezTo>
                  <a:cubicBezTo>
                    <a:pt x="1814" y="903"/>
                    <a:pt x="1726" y="833"/>
                    <a:pt x="1668" y="782"/>
                  </a:cubicBezTo>
                  <a:cubicBezTo>
                    <a:pt x="1610" y="731"/>
                    <a:pt x="1587" y="691"/>
                    <a:pt x="1542" y="650"/>
                  </a:cubicBezTo>
                  <a:cubicBezTo>
                    <a:pt x="1497" y="609"/>
                    <a:pt x="1452" y="576"/>
                    <a:pt x="1398" y="536"/>
                  </a:cubicBezTo>
                  <a:cubicBezTo>
                    <a:pt x="1344" y="496"/>
                    <a:pt x="1276" y="453"/>
                    <a:pt x="1218" y="410"/>
                  </a:cubicBezTo>
                  <a:cubicBezTo>
                    <a:pt x="1160" y="367"/>
                    <a:pt x="1120" y="320"/>
                    <a:pt x="1050" y="278"/>
                  </a:cubicBezTo>
                  <a:cubicBezTo>
                    <a:pt x="980" y="236"/>
                    <a:pt x="886" y="196"/>
                    <a:pt x="798" y="158"/>
                  </a:cubicBezTo>
                  <a:cubicBezTo>
                    <a:pt x="710" y="120"/>
                    <a:pt x="607" y="74"/>
                    <a:pt x="522" y="50"/>
                  </a:cubicBezTo>
                  <a:cubicBezTo>
                    <a:pt x="437" y="26"/>
                    <a:pt x="350" y="22"/>
                    <a:pt x="288" y="14"/>
                  </a:cubicBezTo>
                  <a:cubicBezTo>
                    <a:pt x="226" y="6"/>
                    <a:pt x="198" y="4"/>
                    <a:pt x="150" y="2"/>
                  </a:cubicBezTo>
                  <a:cubicBezTo>
                    <a:pt x="102" y="0"/>
                    <a:pt x="31" y="2"/>
                    <a:pt x="0" y="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1" name="Freeform 39"/>
            <p:cNvSpPr>
              <a:spLocks/>
            </p:cNvSpPr>
            <p:nvPr/>
          </p:nvSpPr>
          <p:spPr bwMode="auto">
            <a:xfrm>
              <a:off x="3002644" y="3418795"/>
              <a:ext cx="5479143" cy="1678782"/>
            </a:xfrm>
            <a:custGeom>
              <a:avLst/>
              <a:gdLst>
                <a:gd name="T0" fmla="*/ 0 w 3624"/>
                <a:gd name="T1" fmla="*/ 0 h 987"/>
                <a:gd name="T2" fmla="*/ 186 w 3624"/>
                <a:gd name="T3" fmla="*/ 84 h 987"/>
                <a:gd name="T4" fmla="*/ 378 w 3624"/>
                <a:gd name="T5" fmla="*/ 186 h 987"/>
                <a:gd name="T6" fmla="*/ 582 w 3624"/>
                <a:gd name="T7" fmla="*/ 300 h 987"/>
                <a:gd name="T8" fmla="*/ 774 w 3624"/>
                <a:gd name="T9" fmla="*/ 414 h 987"/>
                <a:gd name="T10" fmla="*/ 936 w 3624"/>
                <a:gd name="T11" fmla="*/ 516 h 987"/>
                <a:gd name="T12" fmla="*/ 1116 w 3624"/>
                <a:gd name="T13" fmla="*/ 624 h 987"/>
                <a:gd name="T14" fmla="*/ 1272 w 3624"/>
                <a:gd name="T15" fmla="*/ 708 h 987"/>
                <a:gd name="T16" fmla="*/ 1482 w 3624"/>
                <a:gd name="T17" fmla="*/ 828 h 987"/>
                <a:gd name="T18" fmla="*/ 1674 w 3624"/>
                <a:gd name="T19" fmla="*/ 912 h 987"/>
                <a:gd name="T20" fmla="*/ 1896 w 3624"/>
                <a:gd name="T21" fmla="*/ 960 h 987"/>
                <a:gd name="T22" fmla="*/ 2136 w 3624"/>
                <a:gd name="T23" fmla="*/ 978 h 987"/>
                <a:gd name="T24" fmla="*/ 2478 w 3624"/>
                <a:gd name="T25" fmla="*/ 984 h 987"/>
                <a:gd name="T26" fmla="*/ 2754 w 3624"/>
                <a:gd name="T27" fmla="*/ 960 h 987"/>
                <a:gd name="T28" fmla="*/ 2994 w 3624"/>
                <a:gd name="T29" fmla="*/ 918 h 987"/>
                <a:gd name="T30" fmla="*/ 3198 w 3624"/>
                <a:gd name="T31" fmla="*/ 864 h 987"/>
                <a:gd name="T32" fmla="*/ 3474 w 3624"/>
                <a:gd name="T33" fmla="*/ 768 h 987"/>
                <a:gd name="T34" fmla="*/ 3624 w 3624"/>
                <a:gd name="T35" fmla="*/ 68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4" h="987">
                  <a:moveTo>
                    <a:pt x="0" y="0"/>
                  </a:moveTo>
                  <a:cubicBezTo>
                    <a:pt x="61" y="26"/>
                    <a:pt x="123" y="53"/>
                    <a:pt x="186" y="84"/>
                  </a:cubicBezTo>
                  <a:cubicBezTo>
                    <a:pt x="249" y="115"/>
                    <a:pt x="312" y="150"/>
                    <a:pt x="378" y="186"/>
                  </a:cubicBezTo>
                  <a:cubicBezTo>
                    <a:pt x="444" y="222"/>
                    <a:pt x="516" y="262"/>
                    <a:pt x="582" y="300"/>
                  </a:cubicBezTo>
                  <a:cubicBezTo>
                    <a:pt x="648" y="338"/>
                    <a:pt x="715" y="378"/>
                    <a:pt x="774" y="414"/>
                  </a:cubicBezTo>
                  <a:cubicBezTo>
                    <a:pt x="833" y="450"/>
                    <a:pt x="879" y="481"/>
                    <a:pt x="936" y="516"/>
                  </a:cubicBezTo>
                  <a:cubicBezTo>
                    <a:pt x="993" y="551"/>
                    <a:pt x="1060" y="592"/>
                    <a:pt x="1116" y="624"/>
                  </a:cubicBezTo>
                  <a:cubicBezTo>
                    <a:pt x="1172" y="656"/>
                    <a:pt x="1211" y="674"/>
                    <a:pt x="1272" y="708"/>
                  </a:cubicBezTo>
                  <a:cubicBezTo>
                    <a:pt x="1333" y="742"/>
                    <a:pt x="1415" y="794"/>
                    <a:pt x="1482" y="828"/>
                  </a:cubicBezTo>
                  <a:cubicBezTo>
                    <a:pt x="1549" y="862"/>
                    <a:pt x="1605" y="890"/>
                    <a:pt x="1674" y="912"/>
                  </a:cubicBezTo>
                  <a:cubicBezTo>
                    <a:pt x="1743" y="934"/>
                    <a:pt x="1819" y="949"/>
                    <a:pt x="1896" y="960"/>
                  </a:cubicBezTo>
                  <a:cubicBezTo>
                    <a:pt x="1973" y="971"/>
                    <a:pt x="2039" y="974"/>
                    <a:pt x="2136" y="978"/>
                  </a:cubicBezTo>
                  <a:cubicBezTo>
                    <a:pt x="2233" y="982"/>
                    <a:pt x="2375" y="987"/>
                    <a:pt x="2478" y="984"/>
                  </a:cubicBezTo>
                  <a:cubicBezTo>
                    <a:pt x="2581" y="981"/>
                    <a:pt x="2668" y="971"/>
                    <a:pt x="2754" y="960"/>
                  </a:cubicBezTo>
                  <a:cubicBezTo>
                    <a:pt x="2840" y="949"/>
                    <a:pt x="2920" y="934"/>
                    <a:pt x="2994" y="918"/>
                  </a:cubicBezTo>
                  <a:cubicBezTo>
                    <a:pt x="3068" y="902"/>
                    <a:pt x="3118" y="889"/>
                    <a:pt x="3198" y="864"/>
                  </a:cubicBezTo>
                  <a:cubicBezTo>
                    <a:pt x="3278" y="839"/>
                    <a:pt x="3403" y="798"/>
                    <a:pt x="3474" y="768"/>
                  </a:cubicBezTo>
                  <a:cubicBezTo>
                    <a:pt x="3545" y="738"/>
                    <a:pt x="3584" y="711"/>
                    <a:pt x="3624" y="6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2" name="Freeform 40"/>
            <p:cNvSpPr>
              <a:spLocks/>
            </p:cNvSpPr>
            <p:nvPr/>
          </p:nvSpPr>
          <p:spPr bwMode="auto">
            <a:xfrm>
              <a:off x="2140858" y="2592162"/>
              <a:ext cx="6340929" cy="1418545"/>
            </a:xfrm>
            <a:custGeom>
              <a:avLst/>
              <a:gdLst>
                <a:gd name="T0" fmla="*/ 0 w 4194"/>
                <a:gd name="T1" fmla="*/ 0 h 834"/>
                <a:gd name="T2" fmla="*/ 252 w 4194"/>
                <a:gd name="T3" fmla="*/ 42 h 834"/>
                <a:gd name="T4" fmla="*/ 444 w 4194"/>
                <a:gd name="T5" fmla="*/ 114 h 834"/>
                <a:gd name="T6" fmla="*/ 636 w 4194"/>
                <a:gd name="T7" fmla="*/ 180 h 834"/>
                <a:gd name="T8" fmla="*/ 912 w 4194"/>
                <a:gd name="T9" fmla="*/ 294 h 834"/>
                <a:gd name="T10" fmla="*/ 1182 w 4194"/>
                <a:gd name="T11" fmla="*/ 390 h 834"/>
                <a:gd name="T12" fmla="*/ 1416 w 4194"/>
                <a:gd name="T13" fmla="*/ 492 h 834"/>
                <a:gd name="T14" fmla="*/ 1722 w 4194"/>
                <a:gd name="T15" fmla="*/ 600 h 834"/>
                <a:gd name="T16" fmla="*/ 2034 w 4194"/>
                <a:gd name="T17" fmla="*/ 702 h 834"/>
                <a:gd name="T18" fmla="*/ 2322 w 4194"/>
                <a:gd name="T19" fmla="*/ 792 h 834"/>
                <a:gd name="T20" fmla="*/ 2634 w 4194"/>
                <a:gd name="T21" fmla="*/ 816 h 834"/>
                <a:gd name="T22" fmla="*/ 3060 w 4194"/>
                <a:gd name="T23" fmla="*/ 834 h 834"/>
                <a:gd name="T24" fmla="*/ 3390 w 4194"/>
                <a:gd name="T25" fmla="*/ 816 h 834"/>
                <a:gd name="T26" fmla="*/ 3732 w 4194"/>
                <a:gd name="T27" fmla="*/ 768 h 834"/>
                <a:gd name="T28" fmla="*/ 4092 w 4194"/>
                <a:gd name="T29" fmla="*/ 690 h 834"/>
                <a:gd name="T30" fmla="*/ 4194 w 4194"/>
                <a:gd name="T31" fmla="*/ 648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4" h="834">
                  <a:moveTo>
                    <a:pt x="0" y="0"/>
                  </a:moveTo>
                  <a:cubicBezTo>
                    <a:pt x="89" y="11"/>
                    <a:pt x="178" y="23"/>
                    <a:pt x="252" y="42"/>
                  </a:cubicBezTo>
                  <a:cubicBezTo>
                    <a:pt x="326" y="61"/>
                    <a:pt x="380" y="91"/>
                    <a:pt x="444" y="114"/>
                  </a:cubicBezTo>
                  <a:cubicBezTo>
                    <a:pt x="508" y="137"/>
                    <a:pt x="558" y="150"/>
                    <a:pt x="636" y="180"/>
                  </a:cubicBezTo>
                  <a:cubicBezTo>
                    <a:pt x="714" y="210"/>
                    <a:pt x="821" y="259"/>
                    <a:pt x="912" y="294"/>
                  </a:cubicBezTo>
                  <a:cubicBezTo>
                    <a:pt x="1003" y="329"/>
                    <a:pt x="1098" y="357"/>
                    <a:pt x="1182" y="390"/>
                  </a:cubicBezTo>
                  <a:cubicBezTo>
                    <a:pt x="1266" y="423"/>
                    <a:pt x="1326" y="457"/>
                    <a:pt x="1416" y="492"/>
                  </a:cubicBezTo>
                  <a:cubicBezTo>
                    <a:pt x="1506" y="527"/>
                    <a:pt x="1619" y="565"/>
                    <a:pt x="1722" y="600"/>
                  </a:cubicBezTo>
                  <a:cubicBezTo>
                    <a:pt x="1825" y="635"/>
                    <a:pt x="1934" y="670"/>
                    <a:pt x="2034" y="702"/>
                  </a:cubicBezTo>
                  <a:cubicBezTo>
                    <a:pt x="2134" y="734"/>
                    <a:pt x="2222" y="773"/>
                    <a:pt x="2322" y="792"/>
                  </a:cubicBezTo>
                  <a:cubicBezTo>
                    <a:pt x="2422" y="811"/>
                    <a:pt x="2511" y="809"/>
                    <a:pt x="2634" y="816"/>
                  </a:cubicBezTo>
                  <a:cubicBezTo>
                    <a:pt x="2757" y="823"/>
                    <a:pt x="2934" y="834"/>
                    <a:pt x="3060" y="834"/>
                  </a:cubicBezTo>
                  <a:cubicBezTo>
                    <a:pt x="3186" y="834"/>
                    <a:pt x="3278" y="827"/>
                    <a:pt x="3390" y="816"/>
                  </a:cubicBezTo>
                  <a:cubicBezTo>
                    <a:pt x="3502" y="805"/>
                    <a:pt x="3615" y="789"/>
                    <a:pt x="3732" y="768"/>
                  </a:cubicBezTo>
                  <a:cubicBezTo>
                    <a:pt x="3849" y="747"/>
                    <a:pt x="4015" y="710"/>
                    <a:pt x="4092" y="690"/>
                  </a:cubicBezTo>
                  <a:cubicBezTo>
                    <a:pt x="4169" y="670"/>
                    <a:pt x="4181" y="659"/>
                    <a:pt x="4194" y="64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7" name="Text Box 45"/>
            <p:cNvSpPr txBox="1">
              <a:spLocks noChangeArrowheads="1"/>
            </p:cNvSpPr>
            <p:nvPr/>
          </p:nvSpPr>
          <p:spPr bwMode="auto">
            <a:xfrm>
              <a:off x="5796643" y="5085671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46" name="Text Box 15"/>
            <p:cNvSpPr txBox="1">
              <a:spLocks noChangeArrowheads="1"/>
            </p:cNvSpPr>
            <p:nvPr/>
          </p:nvSpPr>
          <p:spPr bwMode="auto">
            <a:xfrm>
              <a:off x="5889172" y="3672165"/>
              <a:ext cx="23328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Incision</a:t>
              </a:r>
            </a:p>
          </p:txBody>
        </p:sp>
        <p:sp>
          <p:nvSpPr>
            <p:cNvPr id="40" name="Rectangle 2"/>
            <p:cNvSpPr txBox="1">
              <a:spLocks noChangeArrowheads="1"/>
            </p:cNvSpPr>
            <p:nvPr/>
          </p:nvSpPr>
          <p:spPr>
            <a:xfrm>
              <a:off x="2028976" y="1021052"/>
              <a:ext cx="7771190" cy="5263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Back to our data in other basins to test the experimental outcomes and modify our approaches.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239250" y="6524625"/>
            <a:ext cx="269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courtesy of Vishal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Maharaj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7100"/>
      </p:ext>
    </p:extLst>
  </p:cSld>
  <p:clrMapOvr>
    <a:masterClrMapping/>
  </p:clrMapOvr>
</p:sld>
</file>

<file path=ppt/theme/theme1.xml><?xml version="1.0" encoding="utf-8"?>
<a:theme xmlns:a="http://schemas.openxmlformats.org/drawingml/2006/main" name="Consortium theme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nsortium theme" id="{12337D9C-C2F5-4D84-9BA2-0E5F8D9C2091}" vid="{D30CE10A-F2F3-4380-A6ED-1FFF4F7669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Consortium theme</Template>
  <TotalTime>1445</TotalTime>
  <Words>400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ＭＳ Ｐゴシック</vt:lpstr>
      <vt:lpstr>msgothic</vt:lpstr>
      <vt:lpstr>Arial</vt:lpstr>
      <vt:lpstr>Calibri</vt:lpstr>
      <vt:lpstr>Tahoma</vt:lpstr>
      <vt:lpstr>Times New Roman</vt:lpstr>
      <vt:lpstr>Wingdings</vt:lpstr>
      <vt:lpstr>Consortium theme</vt:lpstr>
      <vt:lpstr>Depositional Evolution of Minibasins: Implication from numerical models</vt:lpstr>
      <vt:lpstr>Abstract</vt:lpstr>
      <vt:lpstr>Minibasin in Gulf of Mexico</vt:lpstr>
      <vt:lpstr>Minibasin Subsidence &amp; sediment supply interplay</vt:lpstr>
      <vt:lpstr>Minibasin Subsidence</vt:lpstr>
      <vt:lpstr>Algorithms in the models</vt:lpstr>
      <vt:lpstr>High sediment supply, high subsidence rate, step function</vt:lpstr>
      <vt:lpstr>Two adjacent “ponds” with different subsidence rates</vt:lpstr>
      <vt:lpstr>Where do we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dell_DH_NJH</dc:creator>
  <cp:lastModifiedBy>dell_DH_NJH</cp:lastModifiedBy>
  <cp:revision>40</cp:revision>
  <dcterms:created xsi:type="dcterms:W3CDTF">2016-04-26T16:46:10Z</dcterms:created>
  <dcterms:modified xsi:type="dcterms:W3CDTF">2016-04-27T16:51:13Z</dcterms:modified>
</cp:coreProperties>
</file>